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handoutMasterIdLst>
    <p:handoutMasterId r:id="rId15"/>
  </p:handoutMasterIdLst>
  <p:sldIdLst>
    <p:sldId id="256" r:id="rId2"/>
    <p:sldId id="257" r:id="rId3"/>
    <p:sldId id="258" r:id="rId4"/>
    <p:sldId id="259" r:id="rId5"/>
    <p:sldId id="260" r:id="rId6"/>
    <p:sldId id="261" r:id="rId7"/>
    <p:sldId id="262" r:id="rId8"/>
    <p:sldId id="263" r:id="rId9"/>
    <p:sldId id="265" r:id="rId10"/>
    <p:sldId id="264" r:id="rId11"/>
    <p:sldId id="267" r:id="rId12"/>
    <p:sldId id="266" r:id="rId13"/>
  </p:sldIdLst>
  <p:sldSz cx="9144000" cy="6858000" type="screen4x3"/>
  <p:notesSz cx="9945688"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33588" y="0"/>
            <a:ext cx="4309798" cy="342900"/>
          </a:xfrm>
          <a:prstGeom prst="rect">
            <a:avLst/>
          </a:prstGeom>
        </p:spPr>
        <p:txBody>
          <a:bodyPr vert="horz" lIns="91440" tIns="45720" rIns="91440" bIns="45720" rtlCol="0"/>
          <a:lstStyle>
            <a:lvl1pPr algn="r">
              <a:defRPr sz="1200"/>
            </a:lvl1pPr>
          </a:lstStyle>
          <a:p>
            <a:fld id="{186588A2-5D86-4E2B-9EFF-C7F9774023B7}" type="datetimeFigureOut">
              <a:rPr lang="en-GB" smtClean="0"/>
              <a:pPr/>
              <a:t>15/01/2015</a:t>
            </a:fld>
            <a:endParaRPr lang="en-GB"/>
          </a:p>
        </p:txBody>
      </p:sp>
      <p:sp>
        <p:nvSpPr>
          <p:cNvPr id="4" name="Footer Placeholder 3"/>
          <p:cNvSpPr>
            <a:spLocks noGrp="1"/>
          </p:cNvSpPr>
          <p:nvPr>
            <p:ph type="ftr" sz="quarter" idx="2"/>
          </p:nvPr>
        </p:nvSpPr>
        <p:spPr>
          <a:xfrm>
            <a:off x="0" y="6513910"/>
            <a:ext cx="4309798" cy="342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33588" y="6513910"/>
            <a:ext cx="4309798" cy="342900"/>
          </a:xfrm>
          <a:prstGeom prst="rect">
            <a:avLst/>
          </a:prstGeom>
        </p:spPr>
        <p:txBody>
          <a:bodyPr vert="horz" lIns="91440" tIns="45720" rIns="91440" bIns="45720" rtlCol="0" anchor="b"/>
          <a:lstStyle>
            <a:lvl1pPr algn="r">
              <a:defRPr sz="1200"/>
            </a:lvl1pPr>
          </a:lstStyle>
          <a:p>
            <a:fld id="{16D38867-7733-4DC1-BBDE-8F846818F227}" type="slidenum">
              <a:rPr lang="en-GB" smtClean="0"/>
              <a:pPr/>
              <a:t>‹#›</a:t>
            </a:fld>
            <a:endParaRPr lang="en-GB"/>
          </a:p>
        </p:txBody>
      </p:sp>
    </p:spTree>
    <p:extLst>
      <p:ext uri="{BB962C8B-B14F-4D97-AF65-F5344CB8AC3E}">
        <p14:creationId xmlns="" xmlns:p14="http://schemas.microsoft.com/office/powerpoint/2010/main" val="3866115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9798"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33588" y="0"/>
            <a:ext cx="4309798" cy="342900"/>
          </a:xfrm>
          <a:prstGeom prst="rect">
            <a:avLst/>
          </a:prstGeom>
        </p:spPr>
        <p:txBody>
          <a:bodyPr vert="horz" lIns="91440" tIns="45720" rIns="91440" bIns="45720" rtlCol="0"/>
          <a:lstStyle>
            <a:lvl1pPr algn="r">
              <a:defRPr sz="1200"/>
            </a:lvl1pPr>
          </a:lstStyle>
          <a:p>
            <a:fld id="{92ACB4DB-A462-47C7-9ECA-4D7796BDC143}" type="datetimeFigureOut">
              <a:rPr lang="en-GB" smtClean="0"/>
              <a:pPr/>
              <a:t>15/01/2015</a:t>
            </a:fld>
            <a:endParaRPr lang="en-GB"/>
          </a:p>
        </p:txBody>
      </p:sp>
      <p:sp>
        <p:nvSpPr>
          <p:cNvPr id="4" name="Slide Image Placeholder 3"/>
          <p:cNvSpPr>
            <a:spLocks noGrp="1" noRot="1" noChangeAspect="1"/>
          </p:cNvSpPr>
          <p:nvPr>
            <p:ph type="sldImg" idx="2"/>
          </p:nvPr>
        </p:nvSpPr>
        <p:spPr>
          <a:xfrm>
            <a:off x="3257550" y="514350"/>
            <a:ext cx="3430588"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4569" y="3257550"/>
            <a:ext cx="795655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513910"/>
            <a:ext cx="4309798" cy="3429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33588" y="6513910"/>
            <a:ext cx="4309798" cy="342900"/>
          </a:xfrm>
          <a:prstGeom prst="rect">
            <a:avLst/>
          </a:prstGeom>
        </p:spPr>
        <p:txBody>
          <a:bodyPr vert="horz" lIns="91440" tIns="45720" rIns="91440" bIns="45720" rtlCol="0" anchor="b"/>
          <a:lstStyle>
            <a:lvl1pPr algn="r">
              <a:defRPr sz="1200"/>
            </a:lvl1pPr>
          </a:lstStyle>
          <a:p>
            <a:fld id="{1FB4D2F1-5E4F-4B1E-9E56-56DA106468AD}" type="slidenum">
              <a:rPr lang="en-GB" smtClean="0"/>
              <a:pPr/>
              <a:t>‹#›</a:t>
            </a:fld>
            <a:endParaRPr lang="en-GB"/>
          </a:p>
        </p:txBody>
      </p:sp>
    </p:spTree>
    <p:extLst>
      <p:ext uri="{BB962C8B-B14F-4D97-AF65-F5344CB8AC3E}">
        <p14:creationId xmlns="" xmlns:p14="http://schemas.microsoft.com/office/powerpoint/2010/main" val="2663995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B4D2F1-5E4F-4B1E-9E56-56DA106468AD}" type="slidenum">
              <a:rPr lang="en-GB" smtClean="0"/>
              <a:pPr/>
              <a:t>5</a:t>
            </a:fld>
            <a:endParaRPr lang="en-GB"/>
          </a:p>
        </p:txBody>
      </p:sp>
    </p:spTree>
    <p:extLst>
      <p:ext uri="{BB962C8B-B14F-4D97-AF65-F5344CB8AC3E}">
        <p14:creationId xmlns="" xmlns:p14="http://schemas.microsoft.com/office/powerpoint/2010/main" val="4771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1164C399-90C6-4166-BE8A-8122FEB1775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64C399-90C6-4166-BE8A-8122FEB1775D}"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64C399-90C6-4166-BE8A-8122FEB1775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25A095E-46E5-4B23-9762-604888149846}" type="datetimeFigureOut">
              <a:rPr lang="en-GB" smtClean="0"/>
              <a:pPr/>
              <a:t>15/01/2015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1164C399-90C6-4166-BE8A-8122FEB1775D}"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25A095E-46E5-4B23-9762-604888149846}" type="datetimeFigureOut">
              <a:rPr lang="en-GB" smtClean="0"/>
              <a:pPr/>
              <a:t>15/01/2015</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164C399-90C6-4166-BE8A-8122FEB1775D}"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404664"/>
            <a:ext cx="7772400" cy="1470025"/>
          </a:xfrm>
        </p:spPr>
        <p:txBody>
          <a:bodyPr>
            <a:normAutofit fontScale="90000"/>
          </a:bodyPr>
          <a:lstStyle/>
          <a:p>
            <a:r>
              <a:rPr lang="en-GB" dirty="0" smtClean="0"/>
              <a:t>COGNITIVE LEARNING THEORY</a:t>
            </a:r>
            <a:endParaRPr lang="en-GB" dirty="0"/>
          </a:p>
        </p:txBody>
      </p:sp>
      <p:sp>
        <p:nvSpPr>
          <p:cNvPr id="3" name="Subtitle 2"/>
          <p:cNvSpPr>
            <a:spLocks noGrp="1"/>
          </p:cNvSpPr>
          <p:nvPr>
            <p:ph type="subTitle" idx="1"/>
          </p:nvPr>
        </p:nvSpPr>
        <p:spPr>
          <a:xfrm>
            <a:off x="0" y="2708920"/>
            <a:ext cx="9144000" cy="3865984"/>
          </a:xfrm>
        </p:spPr>
        <p:txBody>
          <a:bodyPr>
            <a:normAutofit/>
          </a:bodyPr>
          <a:lstStyle/>
          <a:p>
            <a:endParaRPr lang="en-GB" dirty="0"/>
          </a:p>
        </p:txBody>
      </p:sp>
    </p:spTree>
    <p:extLst>
      <p:ext uri="{BB962C8B-B14F-4D97-AF65-F5344CB8AC3E}">
        <p14:creationId xmlns="" xmlns:p14="http://schemas.microsoft.com/office/powerpoint/2010/main" val="1290801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b="1" dirty="0"/>
              <a:t>B. Cognitive </a:t>
            </a:r>
            <a:r>
              <a:rPr lang="en-MY" b="1" dirty="0" err="1"/>
              <a:t>Behavioral</a:t>
            </a:r>
            <a:r>
              <a:rPr lang="en-MY" b="1" dirty="0"/>
              <a:t> </a:t>
            </a:r>
            <a:r>
              <a:rPr lang="en-MY" b="1" dirty="0" smtClean="0"/>
              <a:t>Theory</a:t>
            </a:r>
            <a:endParaRPr lang="en-GB" dirty="0"/>
          </a:p>
        </p:txBody>
      </p:sp>
      <p:sp>
        <p:nvSpPr>
          <p:cNvPr id="3" name="Content Placeholder 2"/>
          <p:cNvSpPr>
            <a:spLocks noGrp="1"/>
          </p:cNvSpPr>
          <p:nvPr>
            <p:ph idx="1"/>
          </p:nvPr>
        </p:nvSpPr>
        <p:spPr/>
        <p:txBody>
          <a:bodyPr>
            <a:noAutofit/>
          </a:bodyPr>
          <a:lstStyle/>
          <a:p>
            <a:pPr fontAlgn="base"/>
            <a:r>
              <a:rPr lang="en-MY" sz="2800" b="1" dirty="0" smtClean="0"/>
              <a:t>Cognitive Behavioural </a:t>
            </a:r>
            <a:r>
              <a:rPr lang="en-MY" sz="2800" b="1" dirty="0"/>
              <a:t>Theory describes the role of cognition (knowing) to determining and predicting the </a:t>
            </a:r>
            <a:r>
              <a:rPr lang="en-MY" sz="2800" b="1" dirty="0" smtClean="0"/>
              <a:t>behavioural </a:t>
            </a:r>
            <a:r>
              <a:rPr lang="en-MY" sz="2800" b="1" dirty="0"/>
              <a:t>pattern of an individual. This theory was developed by Aaron Beck.</a:t>
            </a:r>
            <a:endParaRPr lang="en-GB" sz="2800" b="1" dirty="0"/>
          </a:p>
          <a:p>
            <a:pPr fontAlgn="base"/>
            <a:r>
              <a:rPr lang="en-MY" sz="2800" b="1" dirty="0"/>
              <a:t>The Cognitive </a:t>
            </a:r>
            <a:r>
              <a:rPr lang="en-MY" sz="2800" b="1" dirty="0" err="1"/>
              <a:t>Behavioral</a:t>
            </a:r>
            <a:r>
              <a:rPr lang="en-MY" sz="2800" b="1" dirty="0"/>
              <a:t> Theory says that individuals tend to form self-concepts that affect the </a:t>
            </a:r>
            <a:r>
              <a:rPr lang="en-MY" sz="2800" b="1" dirty="0" err="1"/>
              <a:t>behavior</a:t>
            </a:r>
            <a:r>
              <a:rPr lang="en-MY" sz="2800" b="1" dirty="0"/>
              <a:t> they display. These concepts can be positive or negative and can be affected by a person’s environment.</a:t>
            </a:r>
            <a:endParaRPr lang="en-GB" sz="2800" b="1" dirty="0"/>
          </a:p>
        </p:txBody>
      </p:sp>
    </p:spTree>
    <p:extLst>
      <p:ext uri="{BB962C8B-B14F-4D97-AF65-F5344CB8AC3E}">
        <p14:creationId xmlns="" xmlns:p14="http://schemas.microsoft.com/office/powerpoint/2010/main" val="9542867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en-MY" b="1" dirty="0"/>
              <a:t>The Cognitive </a:t>
            </a:r>
            <a:r>
              <a:rPr lang="en-MY" b="1" dirty="0" smtClean="0"/>
              <a:t>Triad</a:t>
            </a:r>
            <a:endParaRPr lang="en-GB" dirty="0"/>
          </a:p>
        </p:txBody>
      </p:sp>
      <p:sp>
        <p:nvSpPr>
          <p:cNvPr id="3" name="Content Placeholder 2"/>
          <p:cNvSpPr>
            <a:spLocks noGrp="1"/>
          </p:cNvSpPr>
          <p:nvPr>
            <p:ph idx="1"/>
          </p:nvPr>
        </p:nvSpPr>
        <p:spPr>
          <a:xfrm>
            <a:off x="323528" y="1268760"/>
            <a:ext cx="8229600" cy="5184576"/>
          </a:xfrm>
        </p:spPr>
        <p:txBody>
          <a:bodyPr>
            <a:normAutofit/>
          </a:bodyPr>
          <a:lstStyle/>
          <a:p>
            <a:pPr fontAlgn="base"/>
            <a:r>
              <a:rPr lang="en-MY" sz="3600" b="1" dirty="0" smtClean="0"/>
              <a:t>Cognitive </a:t>
            </a:r>
            <a:r>
              <a:rPr lang="en-MY" sz="3600" b="1" dirty="0" err="1"/>
              <a:t>Behavioral</a:t>
            </a:r>
            <a:r>
              <a:rPr lang="en-MY" sz="3600" b="1" dirty="0"/>
              <a:t> Theory further explains human </a:t>
            </a:r>
            <a:r>
              <a:rPr lang="en-MY" sz="3600" b="1" dirty="0" err="1"/>
              <a:t>behavior</a:t>
            </a:r>
            <a:r>
              <a:rPr lang="en-MY" sz="3600" b="1" dirty="0"/>
              <a:t> and learning using the cognitive </a:t>
            </a:r>
            <a:r>
              <a:rPr lang="en-MY" sz="3600" b="1" dirty="0" smtClean="0"/>
              <a:t>triad.</a:t>
            </a:r>
          </a:p>
          <a:p>
            <a:pPr fontAlgn="base"/>
            <a:r>
              <a:rPr lang="en-MY" sz="3600" b="1" dirty="0" smtClean="0"/>
              <a:t>This </a:t>
            </a:r>
            <a:r>
              <a:rPr lang="en-MY" sz="3600" b="1" dirty="0"/>
              <a:t>triad includes negative thoughts about:</a:t>
            </a:r>
            <a:endParaRPr lang="en-GB" sz="3600" b="1" dirty="0"/>
          </a:p>
          <a:p>
            <a:pPr marL="742950" indent="-742950">
              <a:buFont typeface="+mj-lt"/>
              <a:buAutoNum type="arabicPeriod"/>
            </a:pPr>
            <a:r>
              <a:rPr lang="en-GB" sz="3600" b="1" dirty="0" smtClean="0"/>
              <a:t>HIMSELF</a:t>
            </a:r>
          </a:p>
          <a:p>
            <a:pPr marL="742950" indent="-742950">
              <a:buFont typeface="+mj-lt"/>
              <a:buAutoNum type="arabicPeriod"/>
            </a:pPr>
            <a:r>
              <a:rPr lang="en-GB" sz="3600" b="1" dirty="0" smtClean="0"/>
              <a:t>ENVIROMENT</a:t>
            </a:r>
          </a:p>
          <a:p>
            <a:pPr marL="742950" indent="-742950">
              <a:buFont typeface="+mj-lt"/>
              <a:buAutoNum type="arabicPeriod"/>
            </a:pPr>
            <a:r>
              <a:rPr lang="en-GB" sz="3600" b="1" dirty="0" smtClean="0"/>
              <a:t>FUTURE</a:t>
            </a:r>
          </a:p>
          <a:p>
            <a:endParaRPr lang="en-GB" sz="3600" b="1" dirty="0"/>
          </a:p>
        </p:txBody>
      </p:sp>
    </p:spTree>
    <p:extLst>
      <p:ext uri="{BB962C8B-B14F-4D97-AF65-F5344CB8AC3E}">
        <p14:creationId xmlns="" xmlns:p14="http://schemas.microsoft.com/office/powerpoint/2010/main" val="12939042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212976"/>
            <a:ext cx="8229600" cy="1008112"/>
          </a:xfrm>
        </p:spPr>
        <p:txBody>
          <a:bodyPr/>
          <a:lstStyle/>
          <a:p>
            <a:r>
              <a:rPr lang="en-GB" dirty="0" smtClean="0"/>
              <a:t>			THE END</a:t>
            </a:r>
            <a:endParaRPr lang="en-GB" dirty="0"/>
          </a:p>
        </p:txBody>
      </p:sp>
    </p:spTree>
    <p:extLst>
      <p:ext uri="{BB962C8B-B14F-4D97-AF65-F5344CB8AC3E}">
        <p14:creationId xmlns="" xmlns:p14="http://schemas.microsoft.com/office/powerpoint/2010/main" val="2305595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smtClean="0"/>
              <a:t>USING THINKING TO LEARN</a:t>
            </a:r>
            <a:endParaRPr lang="en-GB" b="1" dirty="0"/>
          </a:p>
        </p:txBody>
      </p:sp>
      <p:sp>
        <p:nvSpPr>
          <p:cNvPr id="3" name="Content Placeholder 2"/>
          <p:cNvSpPr>
            <a:spLocks noGrp="1"/>
          </p:cNvSpPr>
          <p:nvPr>
            <p:ph idx="1"/>
          </p:nvPr>
        </p:nvSpPr>
        <p:spPr/>
        <p:txBody>
          <a:bodyPr>
            <a:normAutofit/>
          </a:bodyPr>
          <a:lstStyle/>
          <a:p>
            <a:pPr fontAlgn="base"/>
            <a:r>
              <a:rPr lang="en-MY" b="1" dirty="0" smtClean="0"/>
              <a:t>The </a:t>
            </a:r>
            <a:r>
              <a:rPr lang="en-MY" b="1" dirty="0"/>
              <a:t>Cognitive Learning Theory explains why the brain is the most incredible network of information processing and interpretation in the body as we learn things. This theory can be divided into two specific theories: the Social Cognitive Theory (SCT), and the Cognitive </a:t>
            </a:r>
            <a:r>
              <a:rPr lang="en-MY" b="1" dirty="0" smtClean="0"/>
              <a:t>Behavioural </a:t>
            </a:r>
            <a:r>
              <a:rPr lang="en-MY" b="1" dirty="0"/>
              <a:t>Theory (CBT). </a:t>
            </a:r>
            <a:endParaRPr lang="en-GB" dirty="0"/>
          </a:p>
          <a:p>
            <a:endParaRPr lang="en-GB" dirty="0"/>
          </a:p>
        </p:txBody>
      </p:sp>
    </p:spTree>
    <p:extLst>
      <p:ext uri="{BB962C8B-B14F-4D97-AF65-F5344CB8AC3E}">
        <p14:creationId xmlns="" xmlns:p14="http://schemas.microsoft.com/office/powerpoint/2010/main" val="2561819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95845"/>
          </a:xfrm>
        </p:spPr>
        <p:txBody>
          <a:bodyPr/>
          <a:lstStyle/>
          <a:p>
            <a:r>
              <a:rPr lang="en-MY" b="1" dirty="0"/>
              <a:t>When we say the word “learning”, we usually mean “to think using the brain”. This basic concept of learning is the main viewpoint in the Cognitive Learning Theory (CLT). </a:t>
            </a:r>
            <a:endParaRPr lang="en-MY" b="1" dirty="0" smtClean="0"/>
          </a:p>
          <a:p>
            <a:r>
              <a:rPr lang="en-MY" b="1" dirty="0" smtClean="0"/>
              <a:t>The </a:t>
            </a:r>
            <a:r>
              <a:rPr lang="en-MY" b="1" dirty="0"/>
              <a:t>theory has been used to explain mental processes as they are influenced by both intrinsic and extrinsic factors, which eventually bring about learning in an individual.</a:t>
            </a:r>
            <a:endParaRPr lang="en-GB" b="1" dirty="0"/>
          </a:p>
          <a:p>
            <a:endParaRPr lang="en-GB" b="1" dirty="0"/>
          </a:p>
        </p:txBody>
      </p:sp>
    </p:spTree>
    <p:extLst>
      <p:ext uri="{BB962C8B-B14F-4D97-AF65-F5344CB8AC3E}">
        <p14:creationId xmlns="" xmlns:p14="http://schemas.microsoft.com/office/powerpoint/2010/main" val="716503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6048672"/>
          </a:xfrm>
        </p:spPr>
        <p:txBody>
          <a:bodyPr>
            <a:normAutofit/>
          </a:bodyPr>
          <a:lstStyle/>
          <a:p>
            <a:r>
              <a:rPr lang="en-MY" sz="3200" b="1" dirty="0"/>
              <a:t>Cognitive Learning Theory implies that the different processes concerning learning can be explained by </a:t>
            </a:r>
            <a:r>
              <a:rPr lang="en-MY" sz="3200" b="1" dirty="0" err="1"/>
              <a:t>analyzing</a:t>
            </a:r>
            <a:r>
              <a:rPr lang="en-MY" sz="3200" b="1" dirty="0"/>
              <a:t> the mental processes first. It posits that with effective cognitive processes, learning is easier and new information can be stored in the memory for a long time. On the other hand, ineffective cognitive processes result to learning difficulties that can be seen anytime during the lifetime of an individual.</a:t>
            </a:r>
            <a:endParaRPr lang="en-GB" sz="3200" b="1" dirty="0"/>
          </a:p>
          <a:p>
            <a:endParaRPr lang="en-GB" sz="3200" b="1" dirty="0"/>
          </a:p>
        </p:txBody>
      </p:sp>
    </p:spTree>
    <p:extLst>
      <p:ext uri="{BB962C8B-B14F-4D97-AF65-F5344CB8AC3E}">
        <p14:creationId xmlns="" xmlns:p14="http://schemas.microsoft.com/office/powerpoint/2010/main" val="33182595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A.SOCIAL COGNITIVE THEORY</a:t>
            </a:r>
            <a:endParaRPr lang="en-GB" dirty="0"/>
          </a:p>
        </p:txBody>
      </p:sp>
      <p:sp>
        <p:nvSpPr>
          <p:cNvPr id="3" name="Content Placeholder 2"/>
          <p:cNvSpPr>
            <a:spLocks noGrp="1"/>
          </p:cNvSpPr>
          <p:nvPr>
            <p:ph idx="1"/>
          </p:nvPr>
        </p:nvSpPr>
        <p:spPr>
          <a:xfrm>
            <a:off x="457200" y="1935480"/>
            <a:ext cx="8229600" cy="4805888"/>
          </a:xfrm>
        </p:spPr>
        <p:txBody>
          <a:bodyPr>
            <a:normAutofit/>
          </a:bodyPr>
          <a:lstStyle/>
          <a:p>
            <a:pPr fontAlgn="base"/>
            <a:r>
              <a:rPr lang="en-MY" dirty="0"/>
              <a:t>In the Social Cognitive Theory, we are considering 3 variables:</a:t>
            </a:r>
            <a:endParaRPr lang="en-GB" dirty="0"/>
          </a:p>
          <a:p>
            <a:pPr lvl="0" fontAlgn="base"/>
            <a:r>
              <a:rPr lang="en-MY" dirty="0" smtClean="0"/>
              <a:t>Behavioural factors</a:t>
            </a:r>
            <a:endParaRPr lang="en-GB" dirty="0"/>
          </a:p>
          <a:p>
            <a:pPr lvl="0" fontAlgn="base"/>
            <a:r>
              <a:rPr lang="en-MY" dirty="0"/>
              <a:t>E</a:t>
            </a:r>
            <a:r>
              <a:rPr lang="en-MY" dirty="0" smtClean="0"/>
              <a:t>nvironmental </a:t>
            </a:r>
            <a:r>
              <a:rPr lang="en-MY" dirty="0"/>
              <a:t>factors (extrinsic)</a:t>
            </a:r>
            <a:endParaRPr lang="en-GB" dirty="0"/>
          </a:p>
          <a:p>
            <a:pPr lvl="0" fontAlgn="base"/>
            <a:r>
              <a:rPr lang="en-MY" dirty="0"/>
              <a:t>P</a:t>
            </a:r>
            <a:r>
              <a:rPr lang="en-MY" dirty="0" smtClean="0"/>
              <a:t>ersonal </a:t>
            </a:r>
            <a:r>
              <a:rPr lang="en-MY" dirty="0"/>
              <a:t>factors (intrinsic)</a:t>
            </a:r>
            <a:endParaRPr lang="en-GB" dirty="0"/>
          </a:p>
          <a:p>
            <a:pPr fontAlgn="base"/>
            <a:r>
              <a:rPr lang="en-MY" dirty="0" smtClean="0"/>
              <a:t>These </a:t>
            </a:r>
            <a:r>
              <a:rPr lang="en-MY" dirty="0"/>
              <a:t>3 variables in Social Cognitive Theory are said to be interrelated with each other, causing learning to occur. An individual’s personal experience can converge with the </a:t>
            </a:r>
            <a:r>
              <a:rPr lang="en-MY" dirty="0" smtClean="0"/>
              <a:t>behavioural </a:t>
            </a:r>
            <a:r>
              <a:rPr lang="en-MY" dirty="0"/>
              <a:t>determinants and the environmental factors.</a:t>
            </a:r>
            <a:endParaRPr lang="en-GB" dirty="0"/>
          </a:p>
          <a:p>
            <a:endParaRPr lang="en-GB" dirty="0"/>
          </a:p>
        </p:txBody>
      </p:sp>
    </p:spTree>
    <p:extLst>
      <p:ext uri="{BB962C8B-B14F-4D97-AF65-F5344CB8AC3E}">
        <p14:creationId xmlns="" xmlns:p14="http://schemas.microsoft.com/office/powerpoint/2010/main" val="3642845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ocial Cognitive Theory"/>
          <p:cNvPicPr>
            <a:picLocks noGrp="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611560" y="260648"/>
            <a:ext cx="8280920" cy="6480720"/>
          </a:xfrm>
          <a:prstGeom prst="rect">
            <a:avLst/>
          </a:prstGeom>
          <a:noFill/>
          <a:ln>
            <a:noFill/>
          </a:ln>
        </p:spPr>
      </p:pic>
    </p:spTree>
    <p:extLst>
      <p:ext uri="{BB962C8B-B14F-4D97-AF65-F5344CB8AC3E}">
        <p14:creationId xmlns="" xmlns:p14="http://schemas.microsoft.com/office/powerpoint/2010/main" val="24805482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19936"/>
          </a:xfrm>
        </p:spPr>
        <p:txBody>
          <a:bodyPr>
            <a:normAutofit/>
          </a:bodyPr>
          <a:lstStyle/>
          <a:p>
            <a:r>
              <a:rPr lang="en-MY" sz="3200" b="1" dirty="0"/>
              <a:t>In the person-environment interaction, human beliefs, ideas and cognitive competencies are modified by external factors such as a supportive parent, stressful environment or a hot </a:t>
            </a:r>
            <a:r>
              <a:rPr lang="en-MY" sz="3200" b="1" dirty="0" smtClean="0"/>
              <a:t>climate.</a:t>
            </a:r>
          </a:p>
          <a:p>
            <a:r>
              <a:rPr lang="en-MY" sz="3200" b="1" dirty="0" smtClean="0"/>
              <a:t>In </a:t>
            </a:r>
            <a:r>
              <a:rPr lang="en-MY" sz="3200" b="1" dirty="0"/>
              <a:t>the </a:t>
            </a:r>
            <a:r>
              <a:rPr lang="en-MY" sz="3200" b="1" dirty="0" smtClean="0"/>
              <a:t>person- </a:t>
            </a:r>
            <a:r>
              <a:rPr lang="en-MY" sz="3200" b="1" dirty="0" err="1" smtClean="0"/>
              <a:t>behavio</a:t>
            </a:r>
            <a:r>
              <a:rPr lang="en-GB" sz="3200" b="1" dirty="0" smtClean="0"/>
              <a:t>u</a:t>
            </a:r>
            <a:r>
              <a:rPr lang="en-MY" sz="3200" b="1" dirty="0" smtClean="0"/>
              <a:t>r </a:t>
            </a:r>
            <a:r>
              <a:rPr lang="en-MY" sz="3200" b="1" dirty="0"/>
              <a:t>interaction, the cognitive processes of a person affect his </a:t>
            </a:r>
            <a:r>
              <a:rPr lang="en-MY" sz="3200" b="1" dirty="0" smtClean="0"/>
              <a:t>behaviour</a:t>
            </a:r>
            <a:r>
              <a:rPr lang="en-MY" sz="3200" b="1" dirty="0"/>
              <a:t>; likewise, performance of such </a:t>
            </a:r>
            <a:r>
              <a:rPr lang="en-MY" sz="3200" b="1" dirty="0" smtClean="0"/>
              <a:t>behaviour </a:t>
            </a:r>
            <a:r>
              <a:rPr lang="en-MY" sz="3200" b="1" dirty="0"/>
              <a:t>can modify the way </a:t>
            </a:r>
            <a:r>
              <a:rPr lang="en-MY" sz="3200" b="1" dirty="0" smtClean="0"/>
              <a:t>a person thinks</a:t>
            </a:r>
            <a:r>
              <a:rPr lang="en-MY" sz="3200" b="1" dirty="0"/>
              <a:t>. </a:t>
            </a:r>
            <a:endParaRPr lang="en-GB" sz="3200" b="1" dirty="0"/>
          </a:p>
          <a:p>
            <a:endParaRPr lang="en-GB" sz="3200" b="1" dirty="0"/>
          </a:p>
        </p:txBody>
      </p:sp>
    </p:spTree>
    <p:extLst>
      <p:ext uri="{BB962C8B-B14F-4D97-AF65-F5344CB8AC3E}">
        <p14:creationId xmlns="" xmlns:p14="http://schemas.microsoft.com/office/powerpoint/2010/main" val="40720594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96720"/>
          </a:xfrm>
        </p:spPr>
        <p:txBody>
          <a:bodyPr>
            <a:normAutofit fontScale="90000"/>
          </a:bodyPr>
          <a:lstStyle/>
          <a:p>
            <a:r>
              <a:rPr lang="en-GB" dirty="0"/>
              <a:t/>
            </a:r>
            <a:br>
              <a:rPr lang="en-GB" dirty="0"/>
            </a:br>
            <a:endParaRPr lang="en-GB" dirty="0"/>
          </a:p>
        </p:txBody>
      </p:sp>
      <p:sp>
        <p:nvSpPr>
          <p:cNvPr id="3" name="Content Placeholder 2"/>
          <p:cNvSpPr>
            <a:spLocks noGrp="1"/>
          </p:cNvSpPr>
          <p:nvPr>
            <p:ph idx="1"/>
          </p:nvPr>
        </p:nvSpPr>
        <p:spPr>
          <a:xfrm>
            <a:off x="518592" y="1628800"/>
            <a:ext cx="8229600" cy="4922520"/>
          </a:xfrm>
        </p:spPr>
        <p:txBody>
          <a:bodyPr>
            <a:normAutofit fontScale="92500" lnSpcReduction="10000"/>
          </a:bodyPr>
          <a:lstStyle/>
          <a:p>
            <a:pPr fontAlgn="base"/>
            <a:r>
              <a:rPr lang="en-MY" b="1" dirty="0" smtClean="0"/>
              <a:t>Social </a:t>
            </a:r>
            <a:r>
              <a:rPr lang="en-MY" b="1" dirty="0"/>
              <a:t>Cognitive Theory includes several basic concepts that can manifest not only in adults but also in infants, children and adolescents.</a:t>
            </a:r>
            <a:endParaRPr lang="en-GB" b="1" dirty="0"/>
          </a:p>
          <a:p>
            <a:pPr lvl="0" fontAlgn="base"/>
            <a:r>
              <a:rPr lang="en-MY" b="1" dirty="0"/>
              <a:t>Observational Learning</a:t>
            </a:r>
            <a:br>
              <a:rPr lang="en-MY" b="1" dirty="0"/>
            </a:br>
            <a:r>
              <a:rPr lang="en-MY" b="1" dirty="0" err="1" smtClean="0"/>
              <a:t>Learning</a:t>
            </a:r>
            <a:r>
              <a:rPr lang="en-MY" b="1" dirty="0" smtClean="0"/>
              <a:t> </a:t>
            </a:r>
            <a:r>
              <a:rPr lang="en-MY" b="1" dirty="0"/>
              <a:t>from other people by means of observing them is an effective way of gaining knowledge and altering </a:t>
            </a:r>
            <a:r>
              <a:rPr lang="en-MY" b="1" dirty="0" err="1"/>
              <a:t>behavior</a:t>
            </a:r>
            <a:r>
              <a:rPr lang="en-MY" b="1" dirty="0"/>
              <a:t>.</a:t>
            </a:r>
            <a:endParaRPr lang="en-GB" b="1" dirty="0"/>
          </a:p>
          <a:p>
            <a:pPr lvl="0" fontAlgn="base"/>
            <a:r>
              <a:rPr lang="en-MY" b="1" dirty="0"/>
              <a:t>Reproduction</a:t>
            </a:r>
            <a:br>
              <a:rPr lang="en-MY" b="1" dirty="0"/>
            </a:br>
            <a:r>
              <a:rPr lang="en-MY" b="1" dirty="0" smtClean="0"/>
              <a:t>The </a:t>
            </a:r>
            <a:r>
              <a:rPr lang="en-MY" b="1" dirty="0"/>
              <a:t>process wherein there is an aim to effectively increase the repeating of a </a:t>
            </a:r>
            <a:r>
              <a:rPr lang="en-MY" b="1" dirty="0" err="1"/>
              <a:t>behavior</a:t>
            </a:r>
            <a:r>
              <a:rPr lang="en-MY" b="1" dirty="0"/>
              <a:t> by means of putting the individual in a comfortable environment with readily accessible materials to motivate him to retain the new knowledge and </a:t>
            </a:r>
            <a:r>
              <a:rPr lang="en-MY" b="1" dirty="0" err="1"/>
              <a:t>behavior</a:t>
            </a:r>
            <a:r>
              <a:rPr lang="en-MY" b="1" dirty="0"/>
              <a:t> learned and practice them</a:t>
            </a:r>
            <a:r>
              <a:rPr lang="en-MY" b="1" dirty="0" smtClean="0"/>
              <a:t>.</a:t>
            </a:r>
            <a:endParaRPr lang="en-GB" b="1" dirty="0"/>
          </a:p>
        </p:txBody>
      </p:sp>
      <p:sp>
        <p:nvSpPr>
          <p:cNvPr id="5" name="TextBox 4"/>
          <p:cNvSpPr txBox="1"/>
          <p:nvPr/>
        </p:nvSpPr>
        <p:spPr>
          <a:xfrm>
            <a:off x="539552" y="908720"/>
            <a:ext cx="7056784" cy="830997"/>
          </a:xfrm>
          <a:prstGeom prst="rect">
            <a:avLst/>
          </a:prstGeom>
          <a:noFill/>
        </p:spPr>
        <p:txBody>
          <a:bodyPr wrap="square" rtlCol="0">
            <a:spAutoFit/>
          </a:bodyPr>
          <a:lstStyle/>
          <a:p>
            <a:r>
              <a:rPr lang="en-GB" sz="4800" dirty="0" smtClean="0"/>
              <a:t>Basic Concept</a:t>
            </a:r>
            <a:endParaRPr lang="en-GB" sz="4800" dirty="0"/>
          </a:p>
        </p:txBody>
      </p:sp>
    </p:spTree>
    <p:extLst>
      <p:ext uri="{BB962C8B-B14F-4D97-AF65-F5344CB8AC3E}">
        <p14:creationId xmlns="" xmlns:p14="http://schemas.microsoft.com/office/powerpoint/2010/main" val="694178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0"/>
            <a:ext cx="8229600" cy="5775920"/>
          </a:xfrm>
        </p:spPr>
        <p:txBody>
          <a:bodyPr>
            <a:noAutofit/>
          </a:bodyPr>
          <a:lstStyle/>
          <a:p>
            <a:pPr lvl="0" fontAlgn="base"/>
            <a:r>
              <a:rPr lang="en-MY" sz="3200" b="1" dirty="0" smtClean="0"/>
              <a:t>Self-efficacy</a:t>
            </a:r>
            <a:r>
              <a:rPr lang="en-MY" sz="3200" dirty="0"/>
              <a:t/>
            </a:r>
            <a:br>
              <a:rPr lang="en-MY" sz="3200" dirty="0"/>
            </a:br>
            <a:r>
              <a:rPr lang="en-MY" sz="3200" dirty="0" smtClean="0"/>
              <a:t>The </a:t>
            </a:r>
            <a:r>
              <a:rPr lang="en-MY" sz="3200" dirty="0"/>
              <a:t>course wherein the learner improves his newly learned knowledge or </a:t>
            </a:r>
            <a:r>
              <a:rPr lang="en-MY" sz="3200" dirty="0" err="1"/>
              <a:t>behavior</a:t>
            </a:r>
            <a:r>
              <a:rPr lang="en-MY" sz="3200" dirty="0"/>
              <a:t> by putting it into practice.</a:t>
            </a:r>
            <a:endParaRPr lang="en-GB" sz="3200" dirty="0"/>
          </a:p>
          <a:p>
            <a:pPr lvl="0" fontAlgn="base"/>
            <a:r>
              <a:rPr lang="en-MY" sz="3200" b="1" dirty="0"/>
              <a:t>Emotional coping</a:t>
            </a:r>
            <a:r>
              <a:rPr lang="en-MY" sz="3200" dirty="0"/>
              <a:t/>
            </a:r>
            <a:br>
              <a:rPr lang="en-MY" sz="3200" dirty="0"/>
            </a:br>
            <a:r>
              <a:rPr lang="en-MY" sz="3200" dirty="0" smtClean="0"/>
              <a:t>Good </a:t>
            </a:r>
            <a:r>
              <a:rPr lang="en-MY" sz="3200" dirty="0"/>
              <a:t>coping mechanisms against stressful environment and negative personal characteristics can lead to effective learning, especially in adults.</a:t>
            </a:r>
            <a:endParaRPr lang="en-GB" sz="3200" dirty="0"/>
          </a:p>
          <a:p>
            <a:pPr lvl="0" fontAlgn="base"/>
            <a:r>
              <a:rPr lang="en-MY" sz="3200" b="1" dirty="0"/>
              <a:t>Self-regulatory capability</a:t>
            </a:r>
            <a:r>
              <a:rPr lang="en-MY" sz="3200" dirty="0"/>
              <a:t/>
            </a:r>
            <a:br>
              <a:rPr lang="en-MY" sz="3200" dirty="0"/>
            </a:br>
            <a:r>
              <a:rPr lang="en-MY" sz="3200" dirty="0" smtClean="0"/>
              <a:t>Ability </a:t>
            </a:r>
            <a:r>
              <a:rPr lang="en-MY" sz="3200" dirty="0"/>
              <a:t>to control </a:t>
            </a:r>
            <a:r>
              <a:rPr lang="en-MY" sz="3200" dirty="0" err="1"/>
              <a:t>behavior</a:t>
            </a:r>
            <a:r>
              <a:rPr lang="en-MY" sz="3200" dirty="0"/>
              <a:t> even within an </a:t>
            </a:r>
            <a:r>
              <a:rPr lang="en-MY" sz="3200" dirty="0" err="1"/>
              <a:t>unfavorable</a:t>
            </a:r>
            <a:r>
              <a:rPr lang="en-MY" sz="3200" dirty="0"/>
              <a:t> environment.</a:t>
            </a:r>
            <a:endParaRPr lang="en-GB" sz="3200" dirty="0"/>
          </a:p>
          <a:p>
            <a:endParaRPr lang="en-GB" sz="3200" dirty="0"/>
          </a:p>
        </p:txBody>
      </p:sp>
    </p:spTree>
    <p:extLst>
      <p:ext uri="{BB962C8B-B14F-4D97-AF65-F5344CB8AC3E}">
        <p14:creationId xmlns="" xmlns:p14="http://schemas.microsoft.com/office/powerpoint/2010/main" val="24975492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273</TotalTime>
  <Words>441</Words>
  <Application>Microsoft Office PowerPoint</Application>
  <PresentationFormat>On-screen Show (4:3)</PresentationFormat>
  <Paragraphs>33</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COGNITIVE LEARNING THEORY</vt:lpstr>
      <vt:lpstr>USING THINKING TO LEARN</vt:lpstr>
      <vt:lpstr>Slide 3</vt:lpstr>
      <vt:lpstr>Slide 4</vt:lpstr>
      <vt:lpstr>A.SOCIAL COGNITIVE THEORY</vt:lpstr>
      <vt:lpstr>Slide 6</vt:lpstr>
      <vt:lpstr>Slide 7</vt:lpstr>
      <vt:lpstr> </vt:lpstr>
      <vt:lpstr>Slide 9</vt:lpstr>
      <vt:lpstr>B. Cognitive Behavioral Theory</vt:lpstr>
      <vt:lpstr>The Cognitive Triad</vt:lpstr>
      <vt:lpstr>   THE END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COGNITIF LEARNING THEORY</dc:title>
  <dc:creator>MUNIR WONG GADONG</dc:creator>
  <cp:lastModifiedBy>Bakri</cp:lastModifiedBy>
  <cp:revision>11</cp:revision>
  <cp:lastPrinted>2014-11-07T00:11:26Z</cp:lastPrinted>
  <dcterms:created xsi:type="dcterms:W3CDTF">2014-11-06T06:19:43Z</dcterms:created>
  <dcterms:modified xsi:type="dcterms:W3CDTF">2015-01-15T03:39:38Z</dcterms:modified>
</cp:coreProperties>
</file>